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ymurzaevmurzabek@gmail.com" initials="a" lastIdx="1" clrIdx="0">
    <p:extLst>
      <p:ext uri="{19B8F6BF-5375-455C-9EA6-DF929625EA0E}">
        <p15:presenceInfo xmlns:p15="http://schemas.microsoft.com/office/powerpoint/2012/main" userId="2f884de33b39739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5582"/>
    <a:srgbClr val="4F475F"/>
    <a:srgbClr val="928F9E"/>
    <a:srgbClr val="726B7F"/>
    <a:srgbClr val="003F7F"/>
    <a:srgbClr val="838B9B"/>
    <a:srgbClr val="EBEEF2"/>
    <a:srgbClr val="15527D"/>
    <a:srgbClr val="A0B4C2"/>
    <a:srgbClr val="1654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2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18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1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2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4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1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13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45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34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6C04-844F-47BC-A532-D4245ED655C5}" type="datetimeFigureOut">
              <a:rPr lang="ru-RU" smtClean="0"/>
              <a:t>28.12.2023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51062-9285-45EB-8CAB-3144C1996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6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7000" r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2455B4-EEF6-4DD2-99E1-167FEC484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0" y="3132023"/>
            <a:ext cx="4005862" cy="654493"/>
          </a:xfrm>
        </p:spPr>
        <p:txBody>
          <a:bodyPr>
            <a:norm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  <a:latin typeface="Segoe UI Variable Small" pitchFamily="2" charset="0"/>
              </a:rPr>
              <a:t>Full itinerary and detailed information about the trip.</a:t>
            </a:r>
            <a:endParaRPr lang="ru-RU" sz="1800" b="1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026196-6CB6-48F8-BB85-74F68A5C8D03}"/>
              </a:ext>
            </a:extLst>
          </p:cNvPr>
          <p:cNvSpPr txBox="1"/>
          <p:nvPr/>
        </p:nvSpPr>
        <p:spPr>
          <a:xfrm>
            <a:off x="548640" y="3684175"/>
            <a:ext cx="5146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Tour to </a:t>
            </a:r>
            <a:r>
              <a:rPr lang="en-US" sz="4000" b="1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Moynaq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to the shores of the dried-up Aral Sea</a:t>
            </a:r>
            <a:endParaRPr lang="ru-RU" sz="4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20BF9C1-3AB9-47B4-B4E8-B85E94220016}"/>
              </a:ext>
            </a:extLst>
          </p:cNvPr>
          <p:cNvSpPr/>
          <p:nvPr/>
        </p:nvSpPr>
        <p:spPr>
          <a:xfrm>
            <a:off x="548640" y="5593957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rgbClr val="409DD2"/>
                </a:solidFill>
                <a:latin typeface="HelveticaLTPro-Bold"/>
              </a:rPr>
              <a:t>BEST CHOICE</a:t>
            </a:r>
            <a:endParaRPr lang="en-US" sz="1400" b="1" dirty="0">
              <a:solidFill>
                <a:srgbClr val="409DD2"/>
              </a:solidFill>
              <a:latin typeface="HelveticaLTPro-Bold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17FB7C6-E5C2-4399-9565-980A2F9F13A1}"/>
              </a:ext>
            </a:extLst>
          </p:cNvPr>
          <p:cNvSpPr/>
          <p:nvPr/>
        </p:nvSpPr>
        <p:spPr>
          <a:xfrm>
            <a:off x="548640" y="5858393"/>
            <a:ext cx="21755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09DD2"/>
                </a:solidFill>
                <a:latin typeface="HelveticaLTPro-Bold"/>
              </a:rPr>
              <a:t>BEST PRICES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61A011A-BDE0-48C5-A8A4-8B2B4E53346D}"/>
              </a:ext>
            </a:extLst>
          </p:cNvPr>
          <p:cNvSpPr/>
          <p:nvPr/>
        </p:nvSpPr>
        <p:spPr>
          <a:xfrm>
            <a:off x="548640" y="6136960"/>
            <a:ext cx="2341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409DD2"/>
                </a:solidFill>
                <a:latin typeface="HelveticaLTPro-Bold"/>
              </a:rPr>
              <a:t>RELIABLE TEAM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8F5B07-CDE5-49AA-8892-559CD7527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63" y="1118557"/>
            <a:ext cx="2534994" cy="63186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488C65-E52F-4F26-A288-62898F437D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8" y="271975"/>
            <a:ext cx="2771186" cy="19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39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F2E1FD-235F-4EC1-BC71-E351CDBAE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" y="209590"/>
            <a:ext cx="1763486" cy="59708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7C2267D-E11A-43DC-9C43-3B25C94B7B75}"/>
              </a:ext>
            </a:extLst>
          </p:cNvPr>
          <p:cNvSpPr/>
          <p:nvPr/>
        </p:nvSpPr>
        <p:spPr>
          <a:xfrm>
            <a:off x="2988562" y="1455539"/>
            <a:ext cx="158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C3E50"/>
                </a:solidFill>
                <a:latin typeface="HelveticaLTPro-Bold"/>
              </a:rPr>
              <a:t>Trip itinerary</a:t>
            </a:r>
            <a:endParaRPr lang="ru-RU" b="1" dirty="0">
              <a:solidFill>
                <a:srgbClr val="2C3E50"/>
              </a:solidFill>
              <a:latin typeface="HelveticaLTPro-Bold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7F81404-B4A4-4A1E-B93D-4EE287632EF3}"/>
              </a:ext>
            </a:extLst>
          </p:cNvPr>
          <p:cNvSpPr/>
          <p:nvPr/>
        </p:nvSpPr>
        <p:spPr>
          <a:xfrm>
            <a:off x="743743" y="7822807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Duration: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1 day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E77306D-D151-4F7D-9FD9-D0138734E391}"/>
              </a:ext>
            </a:extLst>
          </p:cNvPr>
          <p:cNvSpPr/>
          <p:nvPr/>
        </p:nvSpPr>
        <p:spPr>
          <a:xfrm>
            <a:off x="743742" y="8771177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Total distance: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More than 400 km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1493535-CAFD-4109-88B1-3478210E563B}"/>
              </a:ext>
            </a:extLst>
          </p:cNvPr>
          <p:cNvSpPr/>
          <p:nvPr/>
        </p:nvSpPr>
        <p:spPr>
          <a:xfrm>
            <a:off x="4385853" y="7822807"/>
            <a:ext cx="2614248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Tour season: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Year-round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9717791-03B0-4E88-BF53-9C5B4A0DDAAC}"/>
              </a:ext>
            </a:extLst>
          </p:cNvPr>
          <p:cNvSpPr/>
          <p:nvPr/>
        </p:nvSpPr>
        <p:spPr>
          <a:xfrm>
            <a:off x="4385852" y="8738177"/>
            <a:ext cx="2614249" cy="667300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Meals: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On request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FD360294-A8DC-4EAE-B849-DB35D06A0EFB}"/>
              </a:ext>
            </a:extLst>
          </p:cNvPr>
          <p:cNvSpPr/>
          <p:nvPr/>
        </p:nvSpPr>
        <p:spPr>
          <a:xfrm>
            <a:off x="2674618" y="9685351"/>
            <a:ext cx="2614249" cy="719781"/>
          </a:xfrm>
          <a:prstGeom prst="roundRect">
            <a:avLst/>
          </a:prstGeom>
          <a:solidFill>
            <a:srgbClr val="EBEEF2"/>
          </a:solidFill>
          <a:ln>
            <a:solidFill>
              <a:srgbClr val="EBEE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Transport:</a:t>
            </a:r>
          </a:p>
          <a:p>
            <a:pPr algn="ctr"/>
            <a:r>
              <a:rPr lang="en-US" sz="1600" b="1" dirty="0">
                <a:solidFill>
                  <a:srgbClr val="4F475F"/>
                </a:solidFill>
                <a:latin typeface="Segoe UI Variable Small" pitchFamily="2" charset="0"/>
              </a:rPr>
              <a:t>Sedan / Minibus</a:t>
            </a:r>
            <a:endParaRPr lang="ru-RU" sz="1600" b="1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E5F8ABF7-1A41-4826-8BD8-F10FBF3787FA}"/>
              </a:ext>
            </a:extLst>
          </p:cNvPr>
          <p:cNvCxnSpPr/>
          <p:nvPr/>
        </p:nvCxnSpPr>
        <p:spPr>
          <a:xfrm>
            <a:off x="0" y="112830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CC3778-DB1D-4E1A-9030-15902C407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374" y="1946107"/>
            <a:ext cx="4339727" cy="57236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BA3C3B-E98D-4247-98B1-06243044F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991" y="6150023"/>
            <a:ext cx="514683" cy="25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2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934783-C749-41C7-8C39-EC1F2F20D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FB03D2-2551-4A88-A803-D08855A20401}"/>
              </a:ext>
            </a:extLst>
          </p:cNvPr>
          <p:cNvSpPr txBox="1"/>
          <p:nvPr/>
        </p:nvSpPr>
        <p:spPr>
          <a:xfrm>
            <a:off x="533716" y="1103811"/>
            <a:ext cx="6492240" cy="338554"/>
          </a:xfrm>
          <a:prstGeom prst="rect">
            <a:avLst/>
          </a:prstGeom>
          <a:solidFill>
            <a:srgbClr val="15527D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Day 1: Nukus – </a:t>
            </a:r>
            <a:r>
              <a:rPr lang="en-US" sz="1600" dirty="0" err="1">
                <a:solidFill>
                  <a:schemeClr val="bg1"/>
                </a:solidFill>
                <a:latin typeface="Segoe UI Variable Small" pitchFamily="2" charset="0"/>
              </a:rPr>
              <a:t>Muynak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 – </a:t>
            </a:r>
            <a:r>
              <a:rPr lang="en-US" sz="1600" dirty="0" err="1">
                <a:solidFill>
                  <a:schemeClr val="bg1"/>
                </a:solidFill>
                <a:latin typeface="Segoe UI Variable Small" pitchFamily="2" charset="0"/>
              </a:rPr>
              <a:t>Khodjeli</a:t>
            </a:r>
            <a:r>
              <a:rPr lang="en-US" sz="1600" dirty="0">
                <a:solidFill>
                  <a:schemeClr val="bg1"/>
                </a:solidFill>
                <a:latin typeface="Segoe UI Variable Small" pitchFamily="2" charset="0"/>
              </a:rPr>
              <a:t> - Nukus</a:t>
            </a:r>
            <a:endParaRPr lang="ru-RU" sz="1600" dirty="0">
              <a:solidFill>
                <a:schemeClr val="bg1"/>
              </a:solidFill>
              <a:latin typeface="Segoe UI Variable Small" pitchFamily="2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E7D4469-1F7E-4207-8919-C44A9B7AFB03}"/>
              </a:ext>
            </a:extLst>
          </p:cNvPr>
          <p:cNvSpPr/>
          <p:nvPr/>
        </p:nvSpPr>
        <p:spPr>
          <a:xfrm>
            <a:off x="545489" y="1597057"/>
            <a:ext cx="6492240" cy="836022"/>
          </a:xfrm>
          <a:prstGeom prst="roundRect">
            <a:avLst/>
          </a:prstGeom>
          <a:solidFill>
            <a:srgbClr val="EBEE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4F475F"/>
                </a:solidFill>
              </a:rPr>
              <a:t>Start point:</a:t>
            </a:r>
            <a:endParaRPr lang="ru-RU" dirty="0">
              <a:solidFill>
                <a:srgbClr val="4F475F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3A30B5-8F06-4691-A016-CCCCB3704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5917" y="1911211"/>
            <a:ext cx="128361" cy="207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D66814-DACA-4C5F-AF4C-80F5F5AA3612}"/>
              </a:ext>
            </a:extLst>
          </p:cNvPr>
          <p:cNvSpPr txBox="1"/>
          <p:nvPr/>
        </p:nvSpPr>
        <p:spPr>
          <a:xfrm>
            <a:off x="2154608" y="1873799"/>
            <a:ext cx="3937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4F475F"/>
                </a:solidFill>
              </a:rPr>
              <a:t>Nukus city (Railway Station, Airport, Hotel, etc.)</a:t>
            </a:r>
            <a:endParaRPr lang="ru-RU" sz="1400" dirty="0">
              <a:solidFill>
                <a:srgbClr val="4F475F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FDDBFC6-F7F5-4E6F-AD4B-3FE32E3A94DB}"/>
              </a:ext>
            </a:extLst>
          </p:cNvPr>
          <p:cNvSpPr/>
          <p:nvPr/>
        </p:nvSpPr>
        <p:spPr>
          <a:xfrm>
            <a:off x="533716" y="2520236"/>
            <a:ext cx="657351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Meeting with your driver at 09:00 will open the gates to an exciting adventure through lands where history intertwines with majestic nature. Our route is directed towards the town of </a:t>
            </a:r>
            <a:r>
              <a:rPr lang="en-US" sz="1300" dirty="0" err="1">
                <a:solidFill>
                  <a:srgbClr val="4F475F"/>
                </a:solidFill>
                <a:latin typeface="Segoe UI Variable Small" pitchFamily="2" charset="0"/>
              </a:rPr>
              <a:t>Moynaq</a:t>
            </a:r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, which, like a lost oasis, was once a thriving port but today is adorned with sand dunes stretching for hundreds of kilometers. This unique journey will begin with a drive through </a:t>
            </a:r>
            <a:r>
              <a:rPr lang="en-US" sz="1300" dirty="0" err="1">
                <a:solidFill>
                  <a:srgbClr val="4F475F"/>
                </a:solidFill>
                <a:latin typeface="Segoe UI Variable Small" pitchFamily="2" charset="0"/>
              </a:rPr>
              <a:t>Khodjeyli</a:t>
            </a:r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 and </a:t>
            </a:r>
            <a:r>
              <a:rPr lang="en-US" sz="1300" dirty="0" err="1">
                <a:solidFill>
                  <a:srgbClr val="4F475F"/>
                </a:solidFill>
                <a:latin typeface="Segoe UI Variable Small" pitchFamily="2" charset="0"/>
              </a:rPr>
              <a:t>Kungrad</a:t>
            </a:r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, where the road becomes a temporary bridge between us and the remarkable trading centers of the Great Silk Road era.</a:t>
            </a:r>
          </a:p>
          <a:p>
            <a:pPr algn="just"/>
            <a:endParaRPr lang="en-US" sz="1300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just"/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By 12:00, we will reach </a:t>
            </a:r>
            <a:r>
              <a:rPr lang="en-US" sz="1300" dirty="0" err="1">
                <a:solidFill>
                  <a:srgbClr val="4F475F"/>
                </a:solidFill>
                <a:latin typeface="Segoe UI Variable Small" pitchFamily="2" charset="0"/>
              </a:rPr>
              <a:t>Moynaq</a:t>
            </a:r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, and our exploration of its history will commence at the Ship Cemetery, where forgotten vessels stand as a monument to past maritime endeavors. We will then immerse ourselves in the richness of local culture at the local museum and dive into the atmosphere of the past through a short documentary film that will recreate </a:t>
            </a:r>
            <a:r>
              <a:rPr lang="en-US" sz="1300" dirty="0" err="1">
                <a:solidFill>
                  <a:srgbClr val="4F475F"/>
                </a:solidFill>
                <a:latin typeface="Segoe UI Variable Small" pitchFamily="2" charset="0"/>
              </a:rPr>
              <a:t>Moynaq's</a:t>
            </a:r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 life in its golden days.</a:t>
            </a:r>
          </a:p>
          <a:p>
            <a:pPr algn="just"/>
            <a:endParaRPr lang="en-US" sz="1300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just"/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Lunch at 13:30 will be a unique experience at a local family's guesthouse, where traditional dishes will blend with hospitality, creating a warm and friendly atmosphere. Return to Nukus.</a:t>
            </a:r>
          </a:p>
          <a:p>
            <a:pPr algn="just"/>
            <a:endParaRPr lang="en-US" sz="1300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just"/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At 17:00, we will stop in </a:t>
            </a:r>
            <a:r>
              <a:rPr lang="en-US" sz="1300" dirty="0" err="1">
                <a:solidFill>
                  <a:srgbClr val="4F475F"/>
                </a:solidFill>
                <a:latin typeface="Segoe UI Variable Small" pitchFamily="2" charset="0"/>
              </a:rPr>
              <a:t>Khodjeyli</a:t>
            </a:r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, where history meets stones and buildings. The 14th-century architectural complex "</a:t>
            </a:r>
            <a:r>
              <a:rPr lang="en-US" sz="1300" dirty="0" err="1">
                <a:solidFill>
                  <a:srgbClr val="4F475F"/>
                </a:solidFill>
                <a:latin typeface="Segoe UI Variable Small" pitchFamily="2" charset="0"/>
              </a:rPr>
              <a:t>Mizdakhan</a:t>
            </a:r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" will reveal the secrets of the past. The mausoleum of </a:t>
            </a:r>
            <a:r>
              <a:rPr lang="en-US" sz="1300" dirty="0" err="1">
                <a:solidFill>
                  <a:srgbClr val="4F475F"/>
                </a:solidFill>
                <a:latin typeface="Segoe UI Variable Small" pitchFamily="2" charset="0"/>
              </a:rPr>
              <a:t>Nazlumkhansulu</a:t>
            </a:r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 (XII-XIV century), the Caliph </a:t>
            </a:r>
            <a:r>
              <a:rPr lang="en-US" sz="1300" dirty="0" err="1">
                <a:solidFill>
                  <a:srgbClr val="4F475F"/>
                </a:solidFill>
                <a:latin typeface="Segoe UI Variable Small" pitchFamily="2" charset="0"/>
              </a:rPr>
              <a:t>Erejep's</a:t>
            </a:r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 mausoleum (XII century) will tell its own story, </a:t>
            </a:r>
            <a:r>
              <a:rPr lang="en-US" sz="1300" dirty="0" err="1">
                <a:solidFill>
                  <a:srgbClr val="4F475F"/>
                </a:solidFill>
                <a:latin typeface="Segoe UI Variable Small" pitchFamily="2" charset="0"/>
              </a:rPr>
              <a:t>Shykh</a:t>
            </a:r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 Nabi (XIX century), and the ruins of the Gaur-Kala fortress (VI century BCE - IX century CE) from the Zoroastrian era will add a touch of magic to our journey through time.</a:t>
            </a:r>
          </a:p>
          <a:p>
            <a:pPr algn="just"/>
            <a:endParaRPr lang="en-US" sz="1300" dirty="0">
              <a:solidFill>
                <a:srgbClr val="4F475F"/>
              </a:solidFill>
              <a:latin typeface="Segoe UI Variable Small" pitchFamily="2" charset="0"/>
            </a:endParaRPr>
          </a:p>
          <a:p>
            <a:pPr algn="just"/>
            <a:r>
              <a:rPr lang="en-US" sz="1300" dirty="0">
                <a:solidFill>
                  <a:srgbClr val="4F475F"/>
                </a:solidFill>
                <a:latin typeface="Segoe UI Variable Small" pitchFamily="2" charset="0"/>
              </a:rPr>
              <a:t>By 18:00, we will reach the conclusion of our fascinating journey in Nukus, but it will leave behind memories of the greatness and richness of history that will stay with us for a long time.</a:t>
            </a:r>
            <a:endParaRPr lang="ru-RU" sz="1300" dirty="0">
              <a:solidFill>
                <a:srgbClr val="4F475F"/>
              </a:solidFill>
              <a:latin typeface="Segoe UI Variable Small" pitchFamily="2" charset="0"/>
            </a:endParaRP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E0EBBD28-2420-4C66-AB22-2B1D50E98013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A1AF819-CFB9-4E9C-9907-BB87FC44A9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5062"/>
            <a:ext cx="3692491" cy="276936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7FE8E4-2C3F-46C8-B6E3-977AE365B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23" y="7465063"/>
            <a:ext cx="4154052" cy="27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6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74F0AF-A724-49E1-9A5B-8A55CE2E7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68" y="209590"/>
            <a:ext cx="1763486" cy="597086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2DE73DC-1684-477B-B9B3-E553D5C7321C}"/>
              </a:ext>
            </a:extLst>
          </p:cNvPr>
          <p:cNvCxnSpPr/>
          <p:nvPr/>
        </p:nvCxnSpPr>
        <p:spPr>
          <a:xfrm>
            <a:off x="0" y="972094"/>
            <a:ext cx="75596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1FD29E-A6AA-48D0-9C62-A9E6D3AC0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809"/>
            <a:ext cx="4685457" cy="310364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2E4120E-CA6B-433D-A328-E748E1DAB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1823"/>
            <a:ext cx="5982789" cy="3963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28471CA-E0FD-427A-9F54-170631B2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8456"/>
            <a:ext cx="4679275" cy="26320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887A98C-2D41-45C3-95C5-25DAC0BEB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486" y="4147419"/>
            <a:ext cx="4018189" cy="265185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975772-BF13-4483-B934-1B9437CFC5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61" y="1050201"/>
            <a:ext cx="3399614" cy="30957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6C56FDE-9DE9-472E-B4CA-AE6E2A1B17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15" y="6790548"/>
            <a:ext cx="2864160" cy="199511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7AEB592-ECD1-406A-BDF1-2EA6543CD4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15" y="8785658"/>
            <a:ext cx="2864160" cy="19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685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914</TotalTime>
  <Words>403</Words>
  <Application>Microsoft Office PowerPoint</Application>
  <PresentationFormat>Произвольный</PresentationFormat>
  <Paragraphs>28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HelveticaLTPro-Bold</vt:lpstr>
      <vt:lpstr>Segoe UI Variable Small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aymurzaevmurzabek@gmail.com</dc:creator>
  <cp:lastModifiedBy>Arken</cp:lastModifiedBy>
  <cp:revision>25</cp:revision>
  <dcterms:created xsi:type="dcterms:W3CDTF">2023-11-24T09:24:12Z</dcterms:created>
  <dcterms:modified xsi:type="dcterms:W3CDTF">2023-12-28T11:48:15Z</dcterms:modified>
</cp:coreProperties>
</file>